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4-2.png>
</file>

<file path=ppt/media/image-4-3.sv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media/image-9-8.png>
</file>

<file path=ppt/media/image-9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image" Target="../media/image-9-8.png"/><Relationship Id="rId9" Type="http://schemas.openxmlformats.org/officeDocument/2006/relationships/image" Target="../media/image-9-9.svg"/><Relationship Id="rId10" Type="http://schemas.openxmlformats.org/officeDocument/2006/relationships/slideLayout" Target="../slideLayouts/slideLayout10.xml"/><Relationship Id="rId11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28951"/>
            <a:ext cx="1490067" cy="426244"/>
          </a:xfrm>
          <a:prstGeom prst="roundRect">
            <a:avLst>
              <a:gd name="adj" fmla="val 17880"/>
            </a:avLst>
          </a:prstGeom>
          <a:solidFill>
            <a:srgbClr val="D6F5EE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196935"/>
            <a:ext cx="121789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ACTION ITEMS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645920"/>
            <a:ext cx="103178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2694861"/>
            <a:ext cx="4196358" cy="2085142"/>
          </a:xfrm>
          <a:prstGeom prst="roundRect">
            <a:avLst>
              <a:gd name="adj" fmla="val 7017"/>
            </a:avLst>
          </a:prstGeom>
          <a:solidFill>
            <a:srgbClr val="FFFFFF"/>
          </a:solidFill>
          <a:ln w="30480">
            <a:solidFill>
              <a:srgbClr val="26A68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3310" y="2694861"/>
            <a:ext cx="121920" cy="2085142"/>
          </a:xfrm>
          <a:prstGeom prst="roundRect">
            <a:avLst>
              <a:gd name="adj" fmla="val 78139"/>
            </a:avLst>
          </a:prstGeom>
          <a:solidFill>
            <a:srgbClr val="26A688"/>
          </a:solidFill>
          <a:ln/>
        </p:spPr>
      </p:sp>
      <p:sp>
        <p:nvSpPr>
          <p:cNvPr id="7" name="Text 5"/>
          <p:cNvSpPr/>
          <p:nvPr/>
        </p:nvSpPr>
        <p:spPr>
          <a:xfrm>
            <a:off x="1142524" y="2952155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42524" y="379690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Promote exclusive benefits - only 27% currently subscribed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694861"/>
            <a:ext cx="4196358" cy="2085142"/>
          </a:xfrm>
          <a:prstGeom prst="roundRect">
            <a:avLst>
              <a:gd name="adj" fmla="val 7017"/>
            </a:avLst>
          </a:prstGeom>
          <a:solidFill>
            <a:srgbClr val="FFFFFF"/>
          </a:solidFill>
          <a:ln w="30480">
            <a:solidFill>
              <a:srgbClr val="26A688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186482" y="2694861"/>
            <a:ext cx="121920" cy="2085142"/>
          </a:xfrm>
          <a:prstGeom prst="roundRect">
            <a:avLst>
              <a:gd name="adj" fmla="val 78139"/>
            </a:avLst>
          </a:prstGeom>
          <a:solidFill>
            <a:srgbClr val="26A688"/>
          </a:solidFill>
          <a:ln/>
        </p:spPr>
      </p:sp>
      <p:sp>
        <p:nvSpPr>
          <p:cNvPr id="11" name="Text 9"/>
          <p:cNvSpPr/>
          <p:nvPr/>
        </p:nvSpPr>
        <p:spPr>
          <a:xfrm>
            <a:off x="5565696" y="2952155"/>
            <a:ext cx="31901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565696" y="344257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Reward repeat buyers to strengthen the 80% loyal base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2694861"/>
            <a:ext cx="4196358" cy="2085142"/>
          </a:xfrm>
          <a:prstGeom prst="roundRect">
            <a:avLst>
              <a:gd name="adj" fmla="val 7017"/>
            </a:avLst>
          </a:prstGeom>
          <a:solidFill>
            <a:srgbClr val="FFFFFF"/>
          </a:solidFill>
          <a:ln w="30480">
            <a:solidFill>
              <a:srgbClr val="26A688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09653" y="2694861"/>
            <a:ext cx="121920" cy="2085142"/>
          </a:xfrm>
          <a:prstGeom prst="roundRect">
            <a:avLst>
              <a:gd name="adj" fmla="val 78139"/>
            </a:avLst>
          </a:prstGeom>
          <a:solidFill>
            <a:srgbClr val="26A688"/>
          </a:solidFill>
          <a:ln/>
        </p:spPr>
      </p:sp>
      <p:sp>
        <p:nvSpPr>
          <p:cNvPr id="15" name="Text 13"/>
          <p:cNvSpPr/>
          <p:nvPr/>
        </p:nvSpPr>
        <p:spPr>
          <a:xfrm>
            <a:off x="9988868" y="2952155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988868" y="379690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Balance sales boosts with margin control on high-discount items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5006816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26A688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763310" y="5006816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26A688"/>
          </a:solidFill>
          <a:ln/>
        </p:spPr>
      </p:sp>
      <p:sp>
        <p:nvSpPr>
          <p:cNvPr id="19" name="Text 17"/>
          <p:cNvSpPr/>
          <p:nvPr/>
        </p:nvSpPr>
        <p:spPr>
          <a:xfrm>
            <a:off x="1142524" y="5264110"/>
            <a:ext cx="35203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1142524" y="575452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Highlight top-rated items in marketing campaigns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5216962" y="5006816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26A688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5186482" y="5006816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26A688"/>
          </a:solidFill>
          <a:ln/>
        </p:spPr>
      </p:sp>
      <p:sp>
        <p:nvSpPr>
          <p:cNvPr id="23" name="Text 21"/>
          <p:cNvSpPr/>
          <p:nvPr/>
        </p:nvSpPr>
        <p:spPr>
          <a:xfrm>
            <a:off x="5565696" y="5264110"/>
            <a:ext cx="35577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5565696" y="5754529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 on high-revenue age groups and express-shipping users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1646753"/>
            <a:ext cx="1160978" cy="426244"/>
          </a:xfrm>
          <a:prstGeom prst="roundRect">
            <a:avLst>
              <a:gd name="adj" fmla="val 17880"/>
            </a:avLst>
          </a:prstGeom>
          <a:solidFill>
            <a:srgbClr val="D6F5EE"/>
          </a:solidFill>
          <a:ln/>
        </p:spPr>
      </p:sp>
      <p:sp>
        <p:nvSpPr>
          <p:cNvPr id="4" name="Text 1"/>
          <p:cNvSpPr/>
          <p:nvPr/>
        </p:nvSpPr>
        <p:spPr>
          <a:xfrm>
            <a:off x="929878" y="1714738"/>
            <a:ext cx="88880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OVERVIEW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1637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Scope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793790" y="3212663"/>
            <a:ext cx="3664744" cy="1821180"/>
          </a:xfrm>
          <a:prstGeom prst="roundRect">
            <a:avLst>
              <a:gd name="adj" fmla="val 523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224" y="34470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Dataset Size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3937516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3,900 purchases analyzed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224" y="4436507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18 key features tracked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685348" y="3212663"/>
            <a:ext cx="3664863" cy="1821180"/>
          </a:xfrm>
          <a:prstGeom prst="roundRect">
            <a:avLst>
              <a:gd name="adj" fmla="val 523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919782" y="34470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4919782" y="39375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Demographics, purchase details, shopping behavior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26065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28224" y="54950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8224" y="598551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Uncover spending patterns and customer segments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658064"/>
            <a:ext cx="1995487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26A68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733669"/>
            <a:ext cx="170807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PREPARATION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190274"/>
            <a:ext cx="86645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Python Analysis Pipeline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32392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3594259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7" name="Text 5"/>
          <p:cNvSpPr/>
          <p:nvPr/>
        </p:nvSpPr>
        <p:spPr>
          <a:xfrm>
            <a:off x="793790" y="3768566"/>
            <a:ext cx="48768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4258985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Imported dataset, checked structure and summary statistics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28548" y="32392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548" y="3594259"/>
            <a:ext cx="6408063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1" name="Text 9"/>
          <p:cNvSpPr/>
          <p:nvPr/>
        </p:nvSpPr>
        <p:spPr>
          <a:xfrm>
            <a:off x="7428548" y="3768566"/>
            <a:ext cx="4033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28548" y="4258985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Imputed 37 missing Review Ratings using category medians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50187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93790" y="5373767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5" name="Text 13"/>
          <p:cNvSpPr/>
          <p:nvPr/>
        </p:nvSpPr>
        <p:spPr>
          <a:xfrm>
            <a:off x="793790" y="5548074"/>
            <a:ext cx="35847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6038493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age groups and purchase frequency metrics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428548" y="50187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5373767"/>
            <a:ext cx="6408063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9" name="Text 17"/>
          <p:cNvSpPr/>
          <p:nvPr/>
        </p:nvSpPr>
        <p:spPr>
          <a:xfrm>
            <a:off x="7428548" y="5548074"/>
            <a:ext cx="3866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428548" y="6038493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Loaded cleaned data into PostgreSQL for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82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171456" y="2962513"/>
            <a:ext cx="1569006" cy="365046"/>
          </a:xfrm>
          <a:prstGeom prst="roundRect">
            <a:avLst>
              <a:gd name="adj" fmla="val 17881"/>
            </a:avLst>
          </a:prstGeom>
          <a:solidFill>
            <a:srgbClr val="D6F5EE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87899" y="3067288"/>
            <a:ext cx="155377" cy="1553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20904" y="3020735"/>
            <a:ext cx="1103114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STATISTICS</a:t>
            </a:r>
            <a:endParaRPr lang="en-US" sz="1200" dirty="0"/>
          </a:p>
        </p:txBody>
      </p:sp>
      <p:sp>
        <p:nvSpPr>
          <p:cNvPr id="6" name="Text 2"/>
          <p:cNvSpPr/>
          <p:nvPr/>
        </p:nvSpPr>
        <p:spPr>
          <a:xfrm>
            <a:off x="1171456" y="3405188"/>
            <a:ext cx="5665827" cy="606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Dataset Summary</a:t>
            </a:r>
            <a:endParaRPr lang="en-US" sz="3800" dirty="0"/>
          </a:p>
        </p:txBody>
      </p:sp>
      <p:sp>
        <p:nvSpPr>
          <p:cNvPr id="7" name="Text 3"/>
          <p:cNvSpPr/>
          <p:nvPr/>
        </p:nvSpPr>
        <p:spPr>
          <a:xfrm>
            <a:off x="1171456" y="4619030"/>
            <a:ext cx="2832021" cy="641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3.9K</a:t>
            </a:r>
            <a:endParaRPr lang="en-US" sz="5000" dirty="0"/>
          </a:p>
        </p:txBody>
      </p:sp>
      <p:sp>
        <p:nvSpPr>
          <p:cNvPr id="8" name="Text 4"/>
          <p:cNvSpPr/>
          <p:nvPr/>
        </p:nvSpPr>
        <p:spPr>
          <a:xfrm>
            <a:off x="1313140" y="5502712"/>
            <a:ext cx="254865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Total Customers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4246245" y="4619030"/>
            <a:ext cx="2832021" cy="641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$59.76</a:t>
            </a:r>
            <a:endParaRPr lang="en-US" sz="5000" dirty="0"/>
          </a:p>
        </p:txBody>
      </p:sp>
      <p:sp>
        <p:nvSpPr>
          <p:cNvPr id="10" name="Text 6"/>
          <p:cNvSpPr/>
          <p:nvPr/>
        </p:nvSpPr>
        <p:spPr>
          <a:xfrm>
            <a:off x="4448056" y="5502712"/>
            <a:ext cx="2428280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Avg Purchase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2708791" y="6291858"/>
            <a:ext cx="2832021" cy="641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3.75</a:t>
            </a:r>
            <a:endParaRPr lang="en-US" sz="5000" dirty="0"/>
          </a:p>
        </p:txBody>
      </p:sp>
      <p:sp>
        <p:nvSpPr>
          <p:cNvPr id="12" name="Text 8"/>
          <p:cNvSpPr/>
          <p:nvPr/>
        </p:nvSpPr>
        <p:spPr>
          <a:xfrm>
            <a:off x="2910602" y="7175540"/>
            <a:ext cx="2428280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Avg Rating</a:t>
            </a:r>
            <a:endParaRPr lang="en-US" sz="1900" dirty="0"/>
          </a:p>
        </p:txBody>
      </p:sp>
      <p:sp>
        <p:nvSpPr>
          <p:cNvPr id="13" name="Text 9"/>
          <p:cNvSpPr/>
          <p:nvPr/>
        </p:nvSpPr>
        <p:spPr>
          <a:xfrm>
            <a:off x="7559754" y="4497705"/>
            <a:ext cx="3833336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Demographics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7559754" y="4995505"/>
            <a:ext cx="5906810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 range: 18-70 years</a:t>
            </a:r>
            <a:endParaRPr lang="en-US" sz="1500" dirty="0"/>
          </a:p>
        </p:txBody>
      </p:sp>
      <p:sp>
        <p:nvSpPr>
          <p:cNvPr id="15" name="Text 11"/>
          <p:cNvSpPr/>
          <p:nvPr/>
        </p:nvSpPr>
        <p:spPr>
          <a:xfrm>
            <a:off x="7559754" y="5374362"/>
            <a:ext cx="5906810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Gender: 68% Male, 32% Female</a:t>
            </a:r>
            <a:endParaRPr lang="en-US" sz="1500" dirty="0"/>
          </a:p>
        </p:txBody>
      </p:sp>
      <p:sp>
        <p:nvSpPr>
          <p:cNvPr id="16" name="Text 12"/>
          <p:cNvSpPr/>
          <p:nvPr/>
        </p:nvSpPr>
        <p:spPr>
          <a:xfrm>
            <a:off x="7559754" y="5753219"/>
            <a:ext cx="5906810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50 unique locations</a:t>
            </a:r>
            <a:endParaRPr lang="en-US" sz="1500" dirty="0"/>
          </a:p>
        </p:txBody>
      </p:sp>
      <p:sp>
        <p:nvSpPr>
          <p:cNvPr id="17" name="Text 13"/>
          <p:cNvSpPr/>
          <p:nvPr/>
        </p:nvSpPr>
        <p:spPr>
          <a:xfrm>
            <a:off x="7559754" y="6132076"/>
            <a:ext cx="5906810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 product categories tracked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64913" y="447794"/>
            <a:ext cx="1045250" cy="305991"/>
          </a:xfrm>
          <a:prstGeom prst="roundRect">
            <a:avLst>
              <a:gd name="adj" fmla="val 17883"/>
            </a:avLst>
          </a:prstGeom>
          <a:solidFill>
            <a:srgbClr val="D6F5EE"/>
          </a:solidFill>
          <a:ln/>
        </p:spPr>
      </p:sp>
      <p:sp>
        <p:nvSpPr>
          <p:cNvPr id="3" name="Text 1"/>
          <p:cNvSpPr/>
          <p:nvPr/>
        </p:nvSpPr>
        <p:spPr>
          <a:xfrm>
            <a:off x="2262545" y="496610"/>
            <a:ext cx="849987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SQL INSIGHTS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2164913" y="818912"/>
            <a:ext cx="4453414" cy="508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Revenue Analysis</a:t>
            </a:r>
            <a:endParaRPr lang="en-US" sz="3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4913" y="1572101"/>
            <a:ext cx="10300573" cy="57682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64913" y="7523440"/>
            <a:ext cx="10300573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 customers generate 2x revenue of female customers. Non-subscribers represent 73% of total revenue.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88199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14288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14288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CDBD4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17529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1752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CDBD4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17467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Loyal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17467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80% of customers classified as Loyal based on purchase history - strong retention foundation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1254681"/>
            <a:ext cx="2472095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26A688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937498" y="1330285"/>
            <a:ext cx="21846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PRODUCT PERFORMANCE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78689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Top Products &amp; Categories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3771424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Highest Rated Items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70689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Gloves - 3.86 rating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14909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Sandals - 3.84 rating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59129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Boots - 3.82 rating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03349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Hat - 3.80 rating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47569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Skirt - 3.78 rating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3771424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Revenue by Category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4856321" y="470689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Clothing: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$100K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527387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Accessories: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$75K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4856321" y="584084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Footwear: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$30K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56321" y="640782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Outerwear: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$15K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690" y="771763"/>
            <a:ext cx="8774073" cy="679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Discount Impact Analysis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1518047" y="3298508"/>
            <a:ext cx="2673429" cy="543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50%</a:t>
            </a:r>
            <a:endParaRPr lang="en-US" sz="4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677" y="1940004"/>
            <a:ext cx="3260408" cy="326040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96378" y="5471993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Hats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60690" y="5941933"/>
            <a:ext cx="418850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discount rate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5978247" y="3298508"/>
            <a:ext cx="2673429" cy="543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49.7%</a:t>
            </a:r>
            <a:endParaRPr lang="en-US" sz="42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4877" y="1940004"/>
            <a:ext cx="3260408" cy="326040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56578" y="5471993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Sneakers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5220891" y="5941933"/>
            <a:ext cx="418850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Second highest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10438567" y="3298508"/>
            <a:ext cx="2673429" cy="543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49.1%</a:t>
            </a:r>
            <a:endParaRPr lang="en-US" sz="42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5197" y="1940004"/>
            <a:ext cx="3260408" cy="326040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16897" y="5471993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Coats</a:t>
            </a:r>
            <a:endParaRPr lang="en-US" sz="2100" dirty="0"/>
          </a:p>
        </p:txBody>
      </p:sp>
      <p:sp>
        <p:nvSpPr>
          <p:cNvPr id="14" name="Text 9"/>
          <p:cNvSpPr/>
          <p:nvPr/>
        </p:nvSpPr>
        <p:spPr>
          <a:xfrm>
            <a:off x="9681091" y="5941933"/>
            <a:ext cx="4188619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Third highest</a:t>
            </a:r>
            <a:endParaRPr lang="en-US" sz="1700" dirty="0"/>
          </a:p>
        </p:txBody>
      </p:sp>
      <p:sp>
        <p:nvSpPr>
          <p:cNvPr id="15" name="Shape 10"/>
          <p:cNvSpPr/>
          <p:nvPr/>
        </p:nvSpPr>
        <p:spPr>
          <a:xfrm>
            <a:off x="760690" y="6534150"/>
            <a:ext cx="13109019" cy="923568"/>
          </a:xfrm>
          <a:prstGeom prst="roundRect">
            <a:avLst>
              <a:gd name="adj" fmla="val 9885"/>
            </a:avLst>
          </a:prstGeom>
          <a:solidFill>
            <a:srgbClr val="C1F1E5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979" y="6867049"/>
            <a:ext cx="271701" cy="21728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466969" y="6805732"/>
            <a:ext cx="12185452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Finding: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839 customers used discounts but still spent above average - opportunity to optimize discount strategy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3892510"/>
            <a:ext cx="1389578" cy="426244"/>
          </a:xfrm>
          <a:prstGeom prst="roundRect">
            <a:avLst>
              <a:gd name="adj" fmla="val 17880"/>
            </a:avLst>
          </a:prstGeom>
          <a:solidFill>
            <a:srgbClr val="D6F5EE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878" y="4014907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02055" y="3960495"/>
            <a:ext cx="84522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POWER BI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793790" y="4409480"/>
            <a:ext cx="80850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Interactive Dashboard</a:t>
            </a:r>
            <a:endParaRPr lang="en-US" sz="4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790" y="545842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44253" y="5593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Dynamic Filters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644253" y="6083498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Subscription status, gender, category, shipping type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35893" y="5458420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86356" y="5593080"/>
            <a:ext cx="28952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Visual Analytics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86356" y="6083498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Revenue and sales breakdowns by age group and category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77995" y="5458420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528459" y="5593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Metrics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528459" y="6083498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tracking of customers, spend, and ratings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2026-01-20T10:19:19Z</dcterms:created>
  <dcterms:modified xsi:type="dcterms:W3CDTF">2026-01-20T10:19:19Z</dcterms:modified>
</cp:coreProperties>
</file>